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Lato Light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LatoLight-bold.fntdata"/><Relationship Id="rId27" Type="http://schemas.openxmlformats.org/officeDocument/2006/relationships/font" Target="fonts/Lato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Ligh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d52115ff7d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d52115ff7d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52115ff7d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d52115ff7d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d52115ff7d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d52115ff7d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d52115ff7d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d52115ff7d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d52115ff7d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d52115ff7d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d52115ff7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d52115ff7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d52115ff7d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d52115ff7d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d52115ff7d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d52115ff7d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d52115ff7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d52115ff7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d52115ff7d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d52115ff7d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d52115ff7d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d52115ff7d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d52115ff7d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d52115ff7d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5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35608" y="19926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Rent Spike Watch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8650" y="312575"/>
            <a:ext cx="3594501" cy="31215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235600" y="3977900"/>
            <a:ext cx="8520600" cy="7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Know the next spike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/>
          <p:nvPr/>
        </p:nvSpPr>
        <p:spPr>
          <a:xfrm>
            <a:off x="6923625" y="1434550"/>
            <a:ext cx="2209800" cy="32166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4057725" y="1434550"/>
            <a:ext cx="2865900" cy="32166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225" y="1434550"/>
            <a:ext cx="4057500" cy="3216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3F3F3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2"/>
          <p:cNvSpPr/>
          <p:nvPr/>
        </p:nvSpPr>
        <p:spPr>
          <a:xfrm>
            <a:off x="273568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Development Proposal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2"/>
          <p:cNvSpPr/>
          <p:nvPr/>
        </p:nvSpPr>
        <p:spPr>
          <a:xfrm>
            <a:off x="1238088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Development Planning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22"/>
          <p:cNvSpPr/>
          <p:nvPr/>
        </p:nvSpPr>
        <p:spPr>
          <a:xfrm>
            <a:off x="2202608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Concept Design (Input)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2"/>
          <p:cNvSpPr/>
          <p:nvPr/>
        </p:nvSpPr>
        <p:spPr>
          <a:xfrm>
            <a:off x="3167128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Design Development(Design Output)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2"/>
          <p:cNvSpPr/>
          <p:nvPr/>
        </p:nvSpPr>
        <p:spPr>
          <a:xfrm>
            <a:off x="4131647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Design verification</a:t>
            </a:r>
            <a:endParaRPr sz="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Contracting</a:t>
            </a:r>
            <a:endParaRPr sz="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2"/>
          <p:cNvSpPr/>
          <p:nvPr/>
        </p:nvSpPr>
        <p:spPr>
          <a:xfrm>
            <a:off x="5096167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Design Validation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2"/>
          <p:cNvSpPr/>
          <p:nvPr/>
        </p:nvSpPr>
        <p:spPr>
          <a:xfrm>
            <a:off x="6060687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Market Valuation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2"/>
          <p:cNvSpPr/>
          <p:nvPr/>
        </p:nvSpPr>
        <p:spPr>
          <a:xfrm>
            <a:off x="7025207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Registration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2"/>
          <p:cNvSpPr/>
          <p:nvPr/>
        </p:nvSpPr>
        <p:spPr>
          <a:xfrm>
            <a:off x="7989727" y="2417400"/>
            <a:ext cx="806400" cy="10479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</a:t>
            </a:r>
            <a:r>
              <a:rPr lang="en" sz="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esign </a:t>
            </a:r>
            <a:endParaRPr b="0" i="0" sz="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2"/>
          <p:cNvSpPr/>
          <p:nvPr/>
        </p:nvSpPr>
        <p:spPr>
          <a:xfrm>
            <a:off x="1404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87510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22"/>
          <p:cNvCxnSpPr>
            <a:stCxn id="151" idx="6"/>
            <a:endCxn id="152" idx="2"/>
          </p:cNvCxnSpPr>
          <p:nvPr/>
        </p:nvCxnSpPr>
        <p:spPr>
          <a:xfrm>
            <a:off x="290157" y="2298412"/>
            <a:ext cx="8460900" cy="0"/>
          </a:xfrm>
          <a:prstGeom prst="straightConnector1">
            <a:avLst/>
          </a:prstGeom>
          <a:noFill/>
          <a:ln cap="flat" cmpd="sng" w="38100">
            <a:solidFill>
              <a:srgbClr val="1155C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4" name="Google Shape;154;p22"/>
          <p:cNvSpPr/>
          <p:nvPr/>
        </p:nvSpPr>
        <p:spPr>
          <a:xfrm>
            <a:off x="78366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68460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2"/>
          <p:cNvSpPr/>
          <p:nvPr/>
        </p:nvSpPr>
        <p:spPr>
          <a:xfrm>
            <a:off x="59316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2"/>
          <p:cNvSpPr/>
          <p:nvPr/>
        </p:nvSpPr>
        <p:spPr>
          <a:xfrm>
            <a:off x="49410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2"/>
          <p:cNvSpPr/>
          <p:nvPr/>
        </p:nvSpPr>
        <p:spPr>
          <a:xfrm>
            <a:off x="3971843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2"/>
          <p:cNvSpPr/>
          <p:nvPr/>
        </p:nvSpPr>
        <p:spPr>
          <a:xfrm>
            <a:off x="30360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2"/>
          <p:cNvSpPr/>
          <p:nvPr/>
        </p:nvSpPr>
        <p:spPr>
          <a:xfrm>
            <a:off x="2045457" y="2228962"/>
            <a:ext cx="149700" cy="138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2"/>
          <p:cNvSpPr txBox="1"/>
          <p:nvPr/>
        </p:nvSpPr>
        <p:spPr>
          <a:xfrm>
            <a:off x="1379825" y="1882313"/>
            <a:ext cx="26442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0" i="0" lang="en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month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2"/>
          <p:cNvSpPr txBox="1"/>
          <p:nvPr/>
        </p:nvSpPr>
        <p:spPr>
          <a:xfrm>
            <a:off x="4189234" y="1917050"/>
            <a:ext cx="24369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3-6  mo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nth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22"/>
          <p:cNvSpPr txBox="1"/>
          <p:nvPr/>
        </p:nvSpPr>
        <p:spPr>
          <a:xfrm>
            <a:off x="7106690" y="1930275"/>
            <a:ext cx="16443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b="0" i="0" lang="en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month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271775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Proposal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5" name="Google Shape;165;p22"/>
          <p:cNvSpPr txBox="1"/>
          <p:nvPr/>
        </p:nvSpPr>
        <p:spPr>
          <a:xfrm>
            <a:off x="1239642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T</a:t>
            </a:r>
            <a:r>
              <a:rPr lang="en" sz="800">
                <a:latin typeface="Lato Light"/>
                <a:ea typeface="Lato Light"/>
                <a:cs typeface="Lato Light"/>
                <a:sym typeface="Lato Light"/>
              </a:rPr>
              <a:t>imelines</a:t>
            </a:r>
            <a:endParaRPr sz="800">
              <a:latin typeface="Lato Light"/>
              <a:ea typeface="Lato Light"/>
              <a:cs typeface="Lato Light"/>
              <a:sym typeface="Lato Light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Lato Light"/>
              <a:buChar char="●"/>
            </a:pPr>
            <a:r>
              <a:rPr lang="en" sz="800">
                <a:latin typeface="Lato Light"/>
                <a:ea typeface="Lato Light"/>
                <a:cs typeface="Lato Light"/>
                <a:sym typeface="Lato Light"/>
              </a:rPr>
              <a:t>Budgeting</a:t>
            </a:r>
            <a:endParaRPr sz="8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6" name="Google Shape;166;p22"/>
          <p:cNvSpPr txBox="1"/>
          <p:nvPr/>
        </p:nvSpPr>
        <p:spPr>
          <a:xfrm>
            <a:off x="2164735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Design Plan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Risk Management Plan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3132602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Specification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Early stage Prototype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8" name="Google Shape;168;p22"/>
          <p:cNvSpPr txBox="1"/>
          <p:nvPr/>
        </p:nvSpPr>
        <p:spPr>
          <a:xfrm>
            <a:off x="4100469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lang="en" sz="800">
                <a:latin typeface="Lato Light"/>
                <a:ea typeface="Lato Light"/>
                <a:cs typeface="Lato Light"/>
                <a:sym typeface="Lato Light"/>
              </a:rPr>
              <a:t>Establish Contracts and potential investors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5092415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lang="en" sz="800">
                <a:latin typeface="Lato Light"/>
                <a:ea typeface="Lato Light"/>
                <a:cs typeface="Lato Light"/>
                <a:sym typeface="Lato Light"/>
              </a:rPr>
              <a:t>SEO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70" name="Google Shape;170;p22"/>
          <p:cNvSpPr txBox="1"/>
          <p:nvPr/>
        </p:nvSpPr>
        <p:spPr>
          <a:xfrm>
            <a:off x="6050935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lang="en" sz="800">
                <a:latin typeface="Lato Light"/>
                <a:ea typeface="Lato Light"/>
                <a:cs typeface="Lato Light"/>
                <a:sym typeface="Lato Light"/>
              </a:rPr>
              <a:t>Interest Demo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Risk Management Report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71" name="Google Shape;171;p22"/>
          <p:cNvSpPr txBox="1"/>
          <p:nvPr/>
        </p:nvSpPr>
        <p:spPr>
          <a:xfrm>
            <a:off x="6998750" y="3457350"/>
            <a:ext cx="9624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Lato"/>
              <a:buChar char="●"/>
            </a:pPr>
            <a:r>
              <a:rPr b="1" lang="en" sz="800">
                <a:latin typeface="Lato"/>
                <a:ea typeface="Lato"/>
                <a:cs typeface="Lato"/>
                <a:sym typeface="Lato"/>
              </a:rPr>
              <a:t>Start campaign</a:t>
            </a:r>
            <a:endParaRPr b="1" sz="800">
              <a:latin typeface="Lato"/>
              <a:ea typeface="Lato"/>
              <a:cs typeface="Lato"/>
              <a:sym typeface="Lato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Lato"/>
              <a:buChar char="●"/>
            </a:pPr>
            <a:r>
              <a:rPr b="1" lang="en" sz="800">
                <a:latin typeface="Lato"/>
                <a:ea typeface="Lato"/>
                <a:cs typeface="Lato"/>
                <a:sym typeface="Lato"/>
              </a:rPr>
              <a:t>Register as LLC</a:t>
            </a:r>
            <a:endParaRPr b="1" sz="800">
              <a:latin typeface="Lato"/>
              <a:ea typeface="Lato"/>
              <a:cs typeface="Lato"/>
              <a:sym typeface="Lato"/>
            </a:endParaRPr>
          </a:p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Lato"/>
              <a:buChar char="●"/>
            </a:pPr>
            <a:r>
              <a:t/>
            </a:r>
            <a:endParaRPr b="1"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8065562" y="3457350"/>
            <a:ext cx="962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57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Lato Light"/>
              <a:buChar char="●"/>
            </a:pPr>
            <a:r>
              <a:rPr b="0" i="0" lang="en" sz="8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Mass Production</a:t>
            </a:r>
            <a:endParaRPr b="0" i="0" sz="8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37825" y="1571100"/>
            <a:ext cx="4083300" cy="1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Stage 1 - product design</a:t>
            </a: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 and prototyping</a:t>
            </a:r>
            <a:endParaRPr b="1" i="0" sz="1000" u="none" cap="none" strike="noStrike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2"/>
          <p:cNvSpPr txBox="1"/>
          <p:nvPr/>
        </p:nvSpPr>
        <p:spPr>
          <a:xfrm>
            <a:off x="4152625" y="1571100"/>
            <a:ext cx="2292600" cy="1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Stage 2 - verification and validation</a:t>
            </a:r>
            <a:endParaRPr b="1" i="0" sz="1000" u="none" cap="none" strike="noStrike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6972025" y="1571100"/>
            <a:ext cx="19287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Stage 3 - Pilot </a:t>
            </a:r>
            <a:r>
              <a:rPr b="1"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Release</a:t>
            </a:r>
            <a:endParaRPr b="1" i="0" sz="1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Impact</a:t>
            </a:r>
            <a:endParaRPr/>
          </a:p>
        </p:txBody>
      </p:sp>
      <p:sp>
        <p:nvSpPr>
          <p:cNvPr id="181" name="Google Shape;181;p23"/>
          <p:cNvSpPr txBox="1"/>
          <p:nvPr>
            <p:ph idx="1" type="body"/>
          </p:nvPr>
        </p:nvSpPr>
        <p:spPr>
          <a:xfrm>
            <a:off x="1486300" y="2571750"/>
            <a:ext cx="4299600" cy="6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Savings In </a:t>
            </a:r>
            <a:r>
              <a:rPr lang="en" sz="7000"/>
              <a:t>Acquiring</a:t>
            </a:r>
            <a:r>
              <a:rPr lang="en" sz="7000"/>
              <a:t> a new rental unit</a:t>
            </a:r>
            <a:endParaRPr sz="7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/>
          <p:nvPr/>
        </p:nvSpPr>
        <p:spPr>
          <a:xfrm>
            <a:off x="360625" y="1299900"/>
            <a:ext cx="808800" cy="8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/>
          <p:cNvSpPr/>
          <p:nvPr/>
        </p:nvSpPr>
        <p:spPr>
          <a:xfrm>
            <a:off x="360625" y="2338375"/>
            <a:ext cx="808800" cy="889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3"/>
          <p:cNvSpPr txBox="1"/>
          <p:nvPr>
            <p:ph idx="1" type="body"/>
          </p:nvPr>
        </p:nvSpPr>
        <p:spPr>
          <a:xfrm>
            <a:off x="1415125" y="1299900"/>
            <a:ext cx="4299600" cy="9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89"/>
              <a:t>Variance in annual budget</a:t>
            </a:r>
            <a:endParaRPr sz="448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"/>
          <p:cNvSpPr/>
          <p:nvPr/>
        </p:nvSpPr>
        <p:spPr>
          <a:xfrm>
            <a:off x="415150" y="3649075"/>
            <a:ext cx="808800" cy="889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3"/>
          <p:cNvSpPr txBox="1"/>
          <p:nvPr>
            <p:ph idx="1" type="body"/>
          </p:nvPr>
        </p:nvSpPr>
        <p:spPr>
          <a:xfrm>
            <a:off x="1486300" y="3882475"/>
            <a:ext cx="4634100" cy="6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Saves time in waiting for a rental price drop</a:t>
            </a:r>
            <a:endParaRPr sz="7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/>
          <p:nvPr>
            <p:ph type="ctrTitle"/>
          </p:nvPr>
        </p:nvSpPr>
        <p:spPr>
          <a:xfrm>
            <a:off x="235608" y="19926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Rent Spike Watch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3" name="Google Shape;19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8650" y="312575"/>
            <a:ext cx="3594501" cy="312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4"/>
          <p:cNvSpPr txBox="1"/>
          <p:nvPr>
            <p:ph type="ctrTitle"/>
          </p:nvPr>
        </p:nvSpPr>
        <p:spPr>
          <a:xfrm>
            <a:off x="235600" y="3977900"/>
            <a:ext cx="8520600" cy="7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Know the next spike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pic>
        <p:nvPicPr>
          <p:cNvPr id="200" name="Google Shape;2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100" y="1672297"/>
            <a:ext cx="1522100" cy="152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1425" y="1701825"/>
            <a:ext cx="1463050" cy="14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11375" y="1687525"/>
            <a:ext cx="1491650" cy="149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1200" y="1672300"/>
            <a:ext cx="1522100" cy="152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5"/>
          <p:cNvSpPr txBox="1"/>
          <p:nvPr>
            <p:ph idx="1" type="body"/>
          </p:nvPr>
        </p:nvSpPr>
        <p:spPr>
          <a:xfrm>
            <a:off x="106350" y="3362950"/>
            <a:ext cx="1771800" cy="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225">
                <a:latin typeface="Times New Roman"/>
                <a:ea typeface="Times New Roman"/>
                <a:cs typeface="Times New Roman"/>
                <a:sym typeface="Times New Roman"/>
              </a:rPr>
              <a:t>Ernest Choi</a:t>
            </a:r>
            <a:endParaRPr sz="122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225">
                <a:latin typeface="Times New Roman"/>
                <a:ea typeface="Times New Roman"/>
                <a:cs typeface="Times New Roman"/>
                <a:sym typeface="Times New Roman"/>
              </a:rPr>
              <a:t>Principal AI Consultant</a:t>
            </a:r>
            <a:endParaRPr sz="1225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5" name="Google Shape;205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24525" y="1673225"/>
            <a:ext cx="1491650" cy="1491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5"/>
          <p:cNvSpPr txBox="1"/>
          <p:nvPr>
            <p:ph idx="1" type="body"/>
          </p:nvPr>
        </p:nvSpPr>
        <p:spPr>
          <a:xfrm>
            <a:off x="1944650" y="3362950"/>
            <a:ext cx="1625100" cy="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Christopher Lubin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Sr Software Engineer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5"/>
          <p:cNvSpPr txBox="1"/>
          <p:nvPr>
            <p:ph idx="1" type="body"/>
          </p:nvPr>
        </p:nvSpPr>
        <p:spPr>
          <a:xfrm>
            <a:off x="3759450" y="3362950"/>
            <a:ext cx="1625100" cy="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95">
                <a:latin typeface="Times New Roman"/>
                <a:ea typeface="Times New Roman"/>
                <a:cs typeface="Times New Roman"/>
                <a:sym typeface="Times New Roman"/>
              </a:rPr>
              <a:t>Tiffany Anglero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rPr lang="en" sz="1295">
                <a:latin typeface="Times New Roman"/>
                <a:ea typeface="Times New Roman"/>
                <a:cs typeface="Times New Roman"/>
                <a:sym typeface="Times New Roman"/>
              </a:rPr>
              <a:t>Frontend Developer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5"/>
          <p:cNvSpPr txBox="1"/>
          <p:nvPr>
            <p:ph idx="1" type="body"/>
          </p:nvPr>
        </p:nvSpPr>
        <p:spPr>
          <a:xfrm>
            <a:off x="5574250" y="3362950"/>
            <a:ext cx="1625100" cy="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190">
                <a:latin typeface="Times New Roman"/>
                <a:ea typeface="Times New Roman"/>
                <a:cs typeface="Times New Roman"/>
                <a:sym typeface="Times New Roman"/>
              </a:rPr>
              <a:t>Kelsey Joseph</a:t>
            </a:r>
            <a:endParaRPr sz="119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rPr lang="en" sz="1190">
                <a:latin typeface="Times New Roman"/>
                <a:ea typeface="Times New Roman"/>
                <a:cs typeface="Times New Roman"/>
                <a:sym typeface="Times New Roman"/>
              </a:rPr>
              <a:t>Embedded Software Engineer</a:t>
            </a:r>
            <a:endParaRPr sz="119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" name="Google Shape;209;p25"/>
          <p:cNvSpPr txBox="1"/>
          <p:nvPr>
            <p:ph idx="1" type="body"/>
          </p:nvPr>
        </p:nvSpPr>
        <p:spPr>
          <a:xfrm>
            <a:off x="7389050" y="3362950"/>
            <a:ext cx="1625100" cy="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95">
                <a:latin typeface="Times New Roman"/>
                <a:ea typeface="Times New Roman"/>
                <a:cs typeface="Times New Roman"/>
                <a:sym typeface="Times New Roman"/>
              </a:rPr>
              <a:t>Carlos Perez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rPr lang="en" sz="1295">
                <a:latin typeface="Times New Roman"/>
                <a:ea typeface="Times New Roman"/>
                <a:cs typeface="Times New Roman"/>
                <a:sym typeface="Times New Roman"/>
              </a:rPr>
              <a:t>Software Engineer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Situation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9200" y="1185775"/>
            <a:ext cx="5390899" cy="372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Rent prices spike on people with no warning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Why did they increase?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What are the biggest factors to increase in rents?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How do we budget for next year in this volatile market?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235608" y="19926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Rent Spike Watch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8650" y="312575"/>
            <a:ext cx="3594501" cy="312152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type="ctrTitle"/>
          </p:nvPr>
        </p:nvSpPr>
        <p:spPr>
          <a:xfrm>
            <a:off x="235600" y="3977900"/>
            <a:ext cx="8520600" cy="7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Know the next spike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5250" y="1662825"/>
            <a:ext cx="571251" cy="49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4500" y="1185763"/>
            <a:ext cx="5715000" cy="35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675" y="2757850"/>
            <a:ext cx="2659300" cy="199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9926" y="1185775"/>
            <a:ext cx="3904926" cy="38050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/>
          <p:nvPr/>
        </p:nvSpPr>
        <p:spPr>
          <a:xfrm>
            <a:off x="4089375" y="1302400"/>
            <a:ext cx="3564600" cy="3613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8"/>
          <p:cNvCxnSpPr/>
          <p:nvPr/>
        </p:nvCxnSpPr>
        <p:spPr>
          <a:xfrm>
            <a:off x="3004500" y="2778825"/>
            <a:ext cx="3066900" cy="84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8"/>
          <p:cNvCxnSpPr/>
          <p:nvPr/>
        </p:nvCxnSpPr>
        <p:spPr>
          <a:xfrm flipH="1" rot="10800000">
            <a:off x="3012650" y="3782250"/>
            <a:ext cx="3132300" cy="96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got there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273925" y="1601100"/>
            <a:ext cx="3157800" cy="20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Web Scrape</a:t>
            </a:r>
            <a:r>
              <a:rPr lang="en"/>
              <a:t> City and county’s construction info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4607825" y="1117250"/>
            <a:ext cx="3157800" cy="20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Gather impact of construction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273925" y="2721600"/>
            <a:ext cx="3157800" cy="20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Gather historical impact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4224450" y="2776100"/>
            <a:ext cx="3157800" cy="20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Estimated price change</a:t>
            </a:r>
            <a:endParaRPr/>
          </a:p>
        </p:txBody>
      </p:sp>
      <p:sp>
        <p:nvSpPr>
          <p:cNvPr id="107" name="Google Shape;107;p19"/>
          <p:cNvSpPr/>
          <p:nvPr/>
        </p:nvSpPr>
        <p:spPr>
          <a:xfrm>
            <a:off x="3526550" y="1693063"/>
            <a:ext cx="758700" cy="407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/>
          <p:nvPr/>
        </p:nvSpPr>
        <p:spPr>
          <a:xfrm>
            <a:off x="3311875" y="3387138"/>
            <a:ext cx="758700" cy="407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/>
          <p:nvPr/>
        </p:nvSpPr>
        <p:spPr>
          <a:xfrm rot="9340449">
            <a:off x="3311777" y="2540158"/>
            <a:ext cx="758875" cy="40763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Demand</a:t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7400" y="1282000"/>
            <a:ext cx="5971498" cy="333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5182425" y="1893788"/>
            <a:ext cx="1578000" cy="8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TAM</a:t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4943250" y="2768100"/>
            <a:ext cx="1578000" cy="8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SAM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4271775" y="3683175"/>
            <a:ext cx="1578000" cy="8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SOM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1143275" y="1499825"/>
            <a:ext cx="2865900" cy="33510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Plan</a:t>
            </a:r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5793200" y="1633750"/>
            <a:ext cx="204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Release free test pilot for highly changing regions (Orlando, Seattle, Austin)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Prices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Corporate version/contract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488" y="140025"/>
            <a:ext cx="1204211" cy="10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/>
          <p:nvPr/>
        </p:nvSpPr>
        <p:spPr>
          <a:xfrm>
            <a:off x="4967600" y="1499825"/>
            <a:ext cx="2865900" cy="3351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1348625" y="1645000"/>
            <a:ext cx="228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Consumer Grade</a:t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5254475" y="1563425"/>
            <a:ext cx="209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Premium Grade</a:t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5352350" y="1960550"/>
            <a:ext cx="209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$20/month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Shows the estimated price for 5 years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Shows estimated impacts with exact diagnostics of increase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1413825" y="2050275"/>
            <a:ext cx="209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FREE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Shows the general increase for 1 year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Shows local construction and other factors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